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60" r:id="rId3"/>
    <p:sldId id="280" r:id="rId4"/>
    <p:sldId id="278" r:id="rId5"/>
    <p:sldId id="289" r:id="rId6"/>
    <p:sldId id="309" r:id="rId7"/>
    <p:sldId id="310" r:id="rId8"/>
    <p:sldId id="311" r:id="rId9"/>
    <p:sldId id="314" r:id="rId10"/>
    <p:sldId id="312" r:id="rId11"/>
    <p:sldId id="303" r:id="rId12"/>
    <p:sldId id="313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89B5"/>
    <a:srgbClr val="195B79"/>
    <a:srgbClr val="0099CC"/>
    <a:srgbClr val="336699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21" autoAdjust="0"/>
    <p:restoredTop sz="91142" autoAdjust="0"/>
  </p:normalViewPr>
  <p:slideViewPr>
    <p:cSldViewPr>
      <p:cViewPr>
        <p:scale>
          <a:sx n="90" d="100"/>
          <a:sy n="90" d="100"/>
        </p:scale>
        <p:origin x="-702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C0386-FB80-4F7B-902D-12A393CADDCC}" type="datetimeFigureOut">
              <a:rPr lang="es-CL" smtClean="0"/>
              <a:pPr/>
              <a:t>23-08-2013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AE6ED-4A0D-4600-8C1A-19F5ADAB5BB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276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AE6ED-4A0D-4600-8C1A-19F5ADAB5BB0}" type="slidenum">
              <a:rPr lang="es-CL" smtClean="0"/>
              <a:pPr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1659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None/>
            </a:pPr>
            <a:endParaRPr lang="es-CL" sz="20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AE6ED-4A0D-4600-8C1A-19F5ADAB5BB0}" type="slidenum">
              <a:rPr lang="es-CL" smtClean="0">
                <a:solidFill>
                  <a:prstClr val="black"/>
                </a:solidFill>
              </a:rPr>
              <a:pPr/>
              <a:t>2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892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AE6ED-4A0D-4600-8C1A-19F5ADAB5BB0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6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AE6ED-4A0D-4600-8C1A-19F5ADAB5BB0}" type="slidenum">
              <a:rPr lang="es-CL" smtClean="0"/>
              <a:pPr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2067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448A-8DD8-4F13-B933-514F4D7100D5}" type="datetime1">
              <a:rPr lang="es-CL" smtClean="0"/>
              <a:t>23-08-2013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46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01CA-EB55-46CA-ADA1-8D60FC0AF761}" type="datetime1">
              <a:rPr lang="es-CL" smtClean="0"/>
              <a:t>23-08-2013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411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62F6-62C6-41A4-8006-6D6EABD9EDE8}" type="datetime1">
              <a:rPr lang="es-CL" smtClean="0"/>
              <a:t>23-08-2013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4726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2476-4591-41C6-8567-D68BC05057C2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t>23-08-2013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583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75C7-0FFD-4617-87E5-0D83784A70E5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t>23-08-2013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963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2BD7-6FFA-4035-94A0-6A569955D738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t>23-08-2013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223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CBAA1-A4D6-4A3F-A746-D9BA83B526E2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t>23-08-2013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677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0F42-2770-47A2-BFA8-ECF26459CB22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t>23-08-2013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810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1E85-D70E-4B67-9D04-492B6BECD75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t>23-08-2013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701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E526-053F-4457-A2B1-134C1C6F230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t>23-08-2013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7589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C742C-E45C-4104-916D-E1FEAEC2E8B5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t>23-08-2013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75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2340-4816-4F54-A5C4-7AD61FA9F992}" type="datetime1">
              <a:rPr lang="es-CL" smtClean="0"/>
              <a:t>23-08-2013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4702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585B-8810-463A-8AF7-889707795CF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t>23-08-2013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644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D8C7-E491-491C-B748-6A16BBA7C19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t>23-08-2013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696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4967-9AED-45C5-8327-938FC0653F1E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t>23-08-2013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85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99D4-45C2-4217-8434-A2157C966C47}" type="datetime1">
              <a:rPr lang="es-CL" smtClean="0"/>
              <a:t>23-08-2013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916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F477-08AE-4A8F-907E-CBC231745E90}" type="datetime1">
              <a:rPr lang="es-CL" smtClean="0"/>
              <a:t>23-08-2013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228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493B-11C6-4628-8CAE-8A3EC3767856}" type="datetime1">
              <a:rPr lang="es-CL" smtClean="0"/>
              <a:t>23-08-2013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352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9A81-B99C-408D-8AAD-4274D78ACD7C}" type="datetime1">
              <a:rPr lang="es-CL" smtClean="0"/>
              <a:t>23-08-2013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838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90DC-2D18-42B7-9BB1-A464A7FB8D0F}" type="datetime1">
              <a:rPr lang="es-CL" smtClean="0"/>
              <a:t>23-08-2013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298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FE77-9BC0-4706-B866-383E52D1C900}" type="datetime1">
              <a:rPr lang="es-CL" smtClean="0"/>
              <a:t>23-08-2013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038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D74F-C2D3-4603-919C-F27079630A8F}" type="datetime1">
              <a:rPr lang="es-CL" smtClean="0"/>
              <a:t>23-08-2013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412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4256D-0CA5-4B0D-801F-FE8B227EF929}" type="datetime1">
              <a:rPr lang="es-CL" smtClean="0"/>
              <a:t>23-08-2013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07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DA646-FC11-4B29-A8FF-9A3F43CA68E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t>23-08-2013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1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56176" y="6270838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  <a:latin typeface="Century Gothic" pitchFamily="34" charset="0"/>
              </a:rPr>
              <a:t>23 de Agosto de 2013</a:t>
            </a:r>
            <a:endParaRPr lang="es-CL" sz="1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49640" y="2060848"/>
            <a:ext cx="60659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000" b="1" dirty="0" smtClean="0">
                <a:latin typeface="Century Gothic" pitchFamily="34" charset="0"/>
              </a:rPr>
              <a:t>Gobiernos Corporativos</a:t>
            </a:r>
          </a:p>
          <a:p>
            <a:r>
              <a:rPr lang="es-CL" sz="3000" b="1" dirty="0" smtClean="0">
                <a:latin typeface="Century Gothic" pitchFamily="34" charset="0"/>
              </a:rPr>
              <a:t>En Chile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77496" y="3573016"/>
            <a:ext cx="4469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 smtClean="0">
                <a:solidFill>
                  <a:prstClr val="black"/>
                </a:solidFill>
                <a:latin typeface="Century Gothic" pitchFamily="34" charset="0"/>
              </a:rPr>
              <a:t>2013 Director’s College Chile</a:t>
            </a:r>
            <a:endParaRPr lang="es-CL" sz="24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89072" y="6033482"/>
            <a:ext cx="488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>
                <a:solidFill>
                  <a:prstClr val="white"/>
                </a:solidFill>
                <a:latin typeface="Century Gothic" pitchFamily="34" charset="0"/>
                <a:ea typeface="Tahoma" pitchFamily="34" charset="0"/>
                <a:cs typeface="Levenim MT" pitchFamily="2" charset="-79"/>
              </a:rPr>
              <a:t>Fernando Coloma</a:t>
            </a:r>
          </a:p>
          <a:p>
            <a:r>
              <a:rPr lang="es-CL" sz="2000" dirty="0" smtClean="0">
                <a:solidFill>
                  <a:prstClr val="white"/>
                </a:solidFill>
                <a:latin typeface="Century Gothic" pitchFamily="34" charset="0"/>
                <a:ea typeface="Tahoma" pitchFamily="34" charset="0"/>
                <a:cs typeface="Levenim MT" pitchFamily="2" charset="-79"/>
              </a:rPr>
              <a:t>Superintendente de Valores y Seguros</a:t>
            </a:r>
            <a:endParaRPr lang="es-CL" sz="1600" dirty="0">
              <a:solidFill>
                <a:prstClr val="white"/>
              </a:solidFill>
              <a:latin typeface="Century Gothic" pitchFamily="34" charset="0"/>
              <a:ea typeface="Tahoma" pitchFamily="34" charset="0"/>
              <a:cs typeface="Levenim MT" pitchFamily="2" charset="-79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136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68552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itchFamily="2" charset="2"/>
              <a:buChar char="§"/>
            </a:pPr>
            <a:r>
              <a:rPr lang="es-CL" sz="2400" dirty="0"/>
              <a:t>Avanzar hacia una mayor independencia de juicio de los directores independientes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Ø"/>
            </a:pPr>
            <a:r>
              <a:rPr lang="es-CL" sz="2000" dirty="0"/>
              <a:t>Revisión de criterios de inhabilidad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itchFamily="2" charset="2"/>
              <a:buChar char="§"/>
            </a:pPr>
            <a:endParaRPr lang="es-CL" sz="2400" dirty="0" smtClean="0"/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itchFamily="2" charset="2"/>
              <a:buChar char="§"/>
            </a:pPr>
            <a:r>
              <a:rPr lang="es-CL" sz="2400" dirty="0" smtClean="0"/>
              <a:t>Mayor </a:t>
            </a:r>
            <a:r>
              <a:rPr lang="es-CL" sz="2400" dirty="0"/>
              <a:t>reflejo del gobierno corporativo de la matriz en las filiales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Ø"/>
            </a:pPr>
            <a:r>
              <a:rPr lang="es-CL" sz="2000" dirty="0" smtClean="0"/>
              <a:t>Perfeccionamiento de esquema de remuneración de directores con participación en matriz y filial</a:t>
            </a:r>
            <a:endParaRPr lang="es-CL" sz="2000" dirty="0"/>
          </a:p>
          <a:p>
            <a:pPr lvl="1"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Ø"/>
            </a:pPr>
            <a:r>
              <a:rPr lang="es-CL" sz="2000" dirty="0"/>
              <a:t>Explicitación de políticas de elección de directorios en filiales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endParaRPr lang="es-CL" sz="2400" dirty="0" smtClean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r>
              <a:rPr lang="es-CL" sz="2400" dirty="0"/>
              <a:t>Revisar el alcance y la efectividad de la regulación de operaciones con partes relacionadas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endParaRPr lang="es-CL" sz="2400" dirty="0" smtClean="0"/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r>
              <a:rPr lang="es-CL" sz="2400" dirty="0" smtClean="0"/>
              <a:t>Posibilidad </a:t>
            </a:r>
            <a:r>
              <a:rPr lang="es-CL" sz="2400" dirty="0"/>
              <a:t>de crear un Comité de Riesgos en </a:t>
            </a:r>
            <a:r>
              <a:rPr lang="es-CL" sz="2400" dirty="0" smtClean="0"/>
              <a:t>sociedades que </a:t>
            </a:r>
            <a:r>
              <a:rPr lang="es-CL" sz="2400" dirty="0"/>
              <a:t>no tengan Comité de </a:t>
            </a:r>
            <a:r>
              <a:rPr lang="es-CL" sz="2400" dirty="0" smtClean="0"/>
              <a:t>Directores, y definición de tareas a dicho comité en </a:t>
            </a:r>
            <a:r>
              <a:rPr lang="es-CL" sz="2400" dirty="0"/>
              <a:t>materias de control </a:t>
            </a:r>
            <a:r>
              <a:rPr lang="es-CL" sz="2400" dirty="0" smtClean="0"/>
              <a:t>interno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endParaRPr lang="es-CL" sz="2400" dirty="0" smtClean="0"/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endParaRPr lang="es-CL" sz="24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67544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sz="3600" b="1" dirty="0">
                <a:latin typeface="Century Gothic" pitchFamily="34" charset="0"/>
                <a:cs typeface="Levenim MT" pitchFamily="2" charset="-79"/>
              </a:rPr>
              <a:t>Algunos temas de futuro sobre GC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68992" y="744503"/>
            <a:ext cx="82074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600" dirty="0" smtClean="0">
                <a:solidFill>
                  <a:srgbClr val="1B89B5"/>
                </a:solidFill>
                <a:latin typeface="Century Gothic" pitchFamily="34" charset="0"/>
                <a:cs typeface="Levenim MT" pitchFamily="2" charset="-79"/>
              </a:rPr>
              <a:t>Otras iniciativas </a:t>
            </a:r>
            <a:r>
              <a:rPr lang="es-CL" sz="2600" dirty="0">
                <a:solidFill>
                  <a:srgbClr val="1B89B5"/>
                </a:solidFill>
                <a:latin typeface="Century Gothic" pitchFamily="34" charset="0"/>
                <a:cs typeface="Levenim MT" pitchFamily="2" charset="-79"/>
              </a:rPr>
              <a:t>legales o </a:t>
            </a:r>
            <a:r>
              <a:rPr lang="es-CL" sz="2600" dirty="0" smtClean="0">
                <a:solidFill>
                  <a:srgbClr val="1B89B5"/>
                </a:solidFill>
                <a:latin typeface="Century Gothic" pitchFamily="34" charset="0"/>
                <a:cs typeface="Levenim MT" pitchFamily="2" charset="-79"/>
              </a:rPr>
              <a:t>regulatorias</a:t>
            </a:r>
            <a:endParaRPr lang="es-CL" sz="2600" dirty="0">
              <a:solidFill>
                <a:srgbClr val="1B89B5"/>
              </a:solidFill>
              <a:latin typeface="Century Gothic" pitchFamily="34" charset="0"/>
              <a:cs typeface="Levenim MT" pitchFamily="2" charset="-79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14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CL" sz="3600" b="1" dirty="0">
                <a:latin typeface="Century Gothic" pitchFamily="34" charset="0"/>
                <a:cs typeface="Levenim MT" pitchFamily="2" charset="-79"/>
              </a:rPr>
              <a:t>Algunos temas de futuro sobre GC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992" y="1236946"/>
            <a:ext cx="8229600" cy="521639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r>
              <a:rPr lang="es-CL" sz="2000" dirty="0"/>
              <a:t>Diversas instituciones </a:t>
            </a:r>
            <a:r>
              <a:rPr lang="es-CL" sz="2000" dirty="0" smtClean="0"/>
              <a:t>están </a:t>
            </a:r>
            <a:r>
              <a:rPr lang="es-CL" sz="2000" dirty="0"/>
              <a:t>llamadas a contribuir en iniciativas de </a:t>
            </a:r>
            <a:r>
              <a:rPr lang="es-CL" sz="2000" dirty="0" smtClean="0"/>
              <a:t>autorregulación: Bolsas </a:t>
            </a:r>
            <a:r>
              <a:rPr lang="es-CL" sz="2000" dirty="0"/>
              <a:t>de </a:t>
            </a:r>
            <a:r>
              <a:rPr lang="es-CL" sz="2000" dirty="0" smtClean="0"/>
              <a:t>valores, Intermediarios, Asesores </a:t>
            </a:r>
            <a:r>
              <a:rPr lang="es-CL" sz="2000" dirty="0"/>
              <a:t>de </a:t>
            </a:r>
            <a:r>
              <a:rPr lang="es-CL" sz="2000" dirty="0" smtClean="0"/>
              <a:t>inversión, Centros </a:t>
            </a:r>
            <a:r>
              <a:rPr lang="es-CL" sz="2000" dirty="0"/>
              <a:t>de </a:t>
            </a:r>
            <a:r>
              <a:rPr lang="es-CL" sz="2000" dirty="0" smtClean="0"/>
              <a:t>GC, Asociaciones, y otros</a:t>
            </a:r>
            <a:endParaRPr lang="es-CL" sz="2400" dirty="0" smtClean="0"/>
          </a:p>
          <a:p>
            <a:pPr algn="just">
              <a:spcBef>
                <a:spcPts val="60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r>
              <a:rPr lang="es-CL" sz="2000" dirty="0" smtClean="0"/>
              <a:t>Son </a:t>
            </a:r>
            <a:r>
              <a:rPr lang="es-CL" sz="2000" dirty="0"/>
              <a:t>mucho más amplios los desafíos que actualmente enfrenta el Gobierno Corporativo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Ø"/>
            </a:pPr>
            <a:r>
              <a:rPr lang="es-CL" sz="1800" dirty="0"/>
              <a:t>Creciente exposición de las decisiones corporativas a los distintos </a:t>
            </a:r>
            <a:r>
              <a:rPr lang="es-CL" sz="1800" dirty="0" err="1"/>
              <a:t>stakeholders</a:t>
            </a:r>
            <a:r>
              <a:rPr lang="es-CL" sz="1800" dirty="0"/>
              <a:t>, debido al desarrollo de tecnologías de información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Ø"/>
            </a:pPr>
            <a:r>
              <a:rPr lang="es-CL" sz="1800" dirty="0"/>
              <a:t>Preocupación renovada por mejorar la ética en los negocios. Políticas de trato “</a:t>
            </a:r>
            <a:r>
              <a:rPr lang="es-CL" sz="1800" dirty="0" err="1"/>
              <a:t>fair</a:t>
            </a:r>
            <a:r>
              <a:rPr lang="es-CL" sz="1800" dirty="0"/>
              <a:t>”, tanto con clientes, como proveedores, empleados, etc</a:t>
            </a:r>
            <a:r>
              <a:rPr lang="es-CL" sz="1800" dirty="0" smtClean="0"/>
              <a:t>.</a:t>
            </a:r>
            <a:endParaRPr lang="es-CL" sz="2400" dirty="0"/>
          </a:p>
          <a:p>
            <a:pPr algn="just">
              <a:spcBef>
                <a:spcPts val="60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r>
              <a:rPr lang="es-CL" sz="2000" dirty="0"/>
              <a:t>Más allá del mérito en sí mismo de asumir estos desafíos, no avanzar en estas materias incrementa el costo </a:t>
            </a:r>
            <a:r>
              <a:rPr lang="es-CL" sz="2000" dirty="0" err="1"/>
              <a:t>reputacional</a:t>
            </a:r>
            <a:r>
              <a:rPr lang="es-CL" sz="2000" dirty="0"/>
              <a:t> al que se ve enfrentada la </a:t>
            </a:r>
            <a:r>
              <a:rPr lang="es-CL" sz="2000" dirty="0" smtClean="0"/>
              <a:t>empresa y el mercado</a:t>
            </a:r>
            <a:endParaRPr lang="es-CL" sz="2000" dirty="0"/>
          </a:p>
          <a:p>
            <a:pPr algn="just">
              <a:spcBef>
                <a:spcPts val="60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r>
              <a:rPr lang="es-CL" sz="2000" dirty="0"/>
              <a:t>No obstante, el gran desafío es que las buenas prácticas permeen la cultura organizacional de las compañías</a:t>
            </a:r>
          </a:p>
          <a:p>
            <a:pPr algn="just">
              <a:spcBef>
                <a:spcPts val="60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endParaRPr lang="es-CL" sz="2800" dirty="0"/>
          </a:p>
          <a:p>
            <a:pPr lvl="1" algn="just">
              <a:spcBef>
                <a:spcPts val="60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Ø"/>
            </a:pPr>
            <a:endParaRPr lang="es-CL" sz="2400" dirty="0"/>
          </a:p>
          <a:p>
            <a:pPr algn="just">
              <a:spcBef>
                <a:spcPts val="60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endParaRPr lang="es-CL" sz="2400" dirty="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468992" y="744503"/>
            <a:ext cx="82074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600" dirty="0" smtClean="0">
                <a:solidFill>
                  <a:srgbClr val="1B89B5"/>
                </a:solidFill>
                <a:latin typeface="Century Gothic" pitchFamily="34" charset="0"/>
                <a:cs typeface="Levenim MT" pitchFamily="2" charset="-79"/>
              </a:rPr>
              <a:t>Autorregulación</a:t>
            </a:r>
            <a:endParaRPr lang="es-CL" sz="2600" dirty="0">
              <a:solidFill>
                <a:srgbClr val="1B89B5"/>
              </a:solidFill>
              <a:latin typeface="Century Gothic" pitchFamily="34" charset="0"/>
              <a:cs typeface="Levenim MT" pitchFamily="2" charset="-79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59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CL" sz="3600" b="1" dirty="0" smtClean="0">
                <a:latin typeface="Century Gothic" pitchFamily="34" charset="0"/>
                <a:cs typeface="Levenim MT" pitchFamily="2" charset="-79"/>
              </a:rPr>
              <a:t>¿Por qué avanzar en GC?</a:t>
            </a:r>
            <a:endParaRPr lang="es-CL" sz="3600" b="1" dirty="0">
              <a:latin typeface="Century Gothic" pitchFamily="34" charset="0"/>
              <a:cs typeface="Levenim MT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658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itchFamily="2" charset="2"/>
              <a:buChar char="§"/>
            </a:pPr>
            <a:r>
              <a:rPr lang="es-CL" sz="2400" dirty="0" smtClean="0"/>
              <a:t>Necesidad de adaptarse a las distintas formas de los problemas de agencia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itchFamily="2" charset="2"/>
              <a:buChar char="§"/>
            </a:pPr>
            <a:r>
              <a:rPr lang="es-CL" sz="2000" dirty="0" smtClean="0"/>
              <a:t>Aprendizaje a la luz de casos emblemáticos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itchFamily="2" charset="2"/>
              <a:buChar char="§"/>
            </a:pPr>
            <a:r>
              <a:rPr lang="es-CL" sz="2000" dirty="0" smtClean="0"/>
              <a:t>Tendencias y avances a nivel internacional sobre la materia</a:t>
            </a:r>
          </a:p>
          <a:p>
            <a:pPr lvl="2"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Ø"/>
            </a:pPr>
            <a:r>
              <a:rPr lang="es-CL" sz="1600" dirty="0" smtClean="0"/>
              <a:t>Códigos de buenas prácticas, regulación y legislación específica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itchFamily="2" charset="2"/>
              <a:buChar char="§"/>
            </a:pPr>
            <a:endParaRPr lang="es-MX" sz="2400" dirty="0" smtClean="0"/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itchFamily="2" charset="2"/>
              <a:buChar char="§"/>
            </a:pPr>
            <a:r>
              <a:rPr lang="es-MX" sz="2400" dirty="0" smtClean="0"/>
              <a:t>Necesidad de mercado frente a un mundo globalizado financieramente</a:t>
            </a:r>
            <a:endParaRPr lang="es-CL" sz="2400" dirty="0" smtClean="0"/>
          </a:p>
          <a:p>
            <a:pPr lvl="1"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itchFamily="2" charset="2"/>
              <a:buChar char="§"/>
            </a:pPr>
            <a:r>
              <a:rPr lang="es-MX" sz="2000" dirty="0" smtClean="0"/>
              <a:t>A nivel país, un buen Gobierno Corporativo disminuye situaciones que generan externalidades negativas y fomenta externalidades positivas (reputación)</a:t>
            </a:r>
            <a:endParaRPr lang="es-CL" sz="20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00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07504" y="1124744"/>
            <a:ext cx="8280920" cy="504056"/>
          </a:xfrm>
          <a:prstGeom prst="round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CL" sz="3600" b="1" dirty="0" smtClean="0">
                <a:latin typeface="Century Gothic" pitchFamily="34" charset="0"/>
                <a:cs typeface="Levenim MT" pitchFamily="2" charset="-79"/>
              </a:rPr>
              <a:t>¿Qué ha hecho la SVS estos años?</a:t>
            </a:r>
            <a:endParaRPr lang="es-CL" sz="3600" b="1" dirty="0">
              <a:latin typeface="Century Gothic" pitchFamily="34" charset="0"/>
              <a:cs typeface="Levenim MT" pitchFamily="2" charset="-79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4427984" y="4094176"/>
            <a:ext cx="216024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1400" dirty="0">
                <a:latin typeface="Calibri" pitchFamily="34" charset="0"/>
                <a:cs typeface="Calibri" pitchFamily="34" charset="0"/>
              </a:rPr>
              <a:t>F</a:t>
            </a:r>
            <a:r>
              <a:rPr lang="es-CL" sz="1400" dirty="0" smtClean="0">
                <a:latin typeface="Calibri" pitchFamily="34" charset="0"/>
                <a:cs typeface="Calibri" pitchFamily="34" charset="0"/>
              </a:rPr>
              <a:t>undamentación de propuestas de empresas Auditoras por parte del Directorio</a:t>
            </a:r>
          </a:p>
        </p:txBody>
      </p:sp>
      <p:sp>
        <p:nvSpPr>
          <p:cNvPr id="6" name="AutoShape 8"/>
          <p:cNvSpPr>
            <a:spLocks noChangeArrowheads="1"/>
          </p:cNvSpPr>
          <p:nvPr>
            <p:custDataLst>
              <p:tags r:id="rId1"/>
            </p:custDataLst>
          </p:nvPr>
        </p:nvSpPr>
        <p:spPr bwMode="ltGray">
          <a:xfrm>
            <a:off x="107504" y="3153778"/>
            <a:ext cx="8948111" cy="1153791"/>
          </a:xfrm>
          <a:prstGeom prst="rightArrow">
            <a:avLst>
              <a:gd name="adj1" fmla="val 54000"/>
              <a:gd name="adj2" fmla="val 98156"/>
            </a:avLst>
          </a:prstGeom>
          <a:solidFill>
            <a:srgbClr val="0070C0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s-ES_tradnl" sz="1600" b="0"/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11074" y="3433350"/>
            <a:ext cx="10810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CL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2008</a:t>
            </a:r>
            <a:endParaRPr lang="es-E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4716016" y="3730674"/>
            <a:ext cx="10810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CL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2012</a:t>
            </a:r>
            <a:endParaRPr lang="es-E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490913" y="3433350"/>
            <a:ext cx="10810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CL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2011</a:t>
            </a:r>
            <a:endParaRPr lang="es-E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263202" y="3730674"/>
            <a:ext cx="24489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CL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2009 - 2010</a:t>
            </a:r>
            <a:endParaRPr lang="es-E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-36512" y="2591723"/>
            <a:ext cx="198008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1400" dirty="0" smtClean="0">
                <a:latin typeface="Calibri" pitchFamily="34" charset="0"/>
                <a:cs typeface="Calibri" pitchFamily="34" charset="0"/>
              </a:rPr>
              <a:t>Control de riesgos y Control Interno para </a:t>
            </a:r>
            <a:r>
              <a:rPr lang="es-CL" sz="1400" dirty="0" err="1" smtClean="0">
                <a:latin typeface="Calibri" pitchFamily="34" charset="0"/>
                <a:cs typeface="Calibri" pitchFamily="34" charset="0"/>
              </a:rPr>
              <a:t>Adm</a:t>
            </a:r>
            <a:r>
              <a:rPr lang="es-CL" sz="1400" dirty="0" smtClean="0">
                <a:latin typeface="Calibri" pitchFamily="34" charset="0"/>
                <a:cs typeface="Calibri" pitchFamily="34" charset="0"/>
              </a:rPr>
              <a:t>. de Fondos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927398" y="4077072"/>
            <a:ext cx="3212554" cy="2482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CL" sz="1400" u="sng" dirty="0" smtClean="0">
                <a:latin typeface="Calibri" pitchFamily="34" charset="0"/>
                <a:cs typeface="Calibri" pitchFamily="34" charset="0"/>
              </a:rPr>
              <a:t>LGC</a:t>
            </a:r>
          </a:p>
          <a:p>
            <a:pPr marL="324000" eaLnBrk="1" hangingPunct="1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s-CL" sz="1400" dirty="0" smtClean="0">
                <a:latin typeface="Calibri" pitchFamily="34" charset="0"/>
                <a:cs typeface="Calibri" pitchFamily="34" charset="0"/>
              </a:rPr>
              <a:t>Fortalecimiento </a:t>
            </a:r>
            <a:r>
              <a:rPr lang="es-CL" sz="1400" dirty="0">
                <a:latin typeface="Calibri" pitchFamily="34" charset="0"/>
                <a:cs typeface="Calibri" pitchFamily="34" charset="0"/>
              </a:rPr>
              <a:t>de los derechos de los accionistas minoritarios</a:t>
            </a:r>
          </a:p>
          <a:p>
            <a:pPr marL="324000" eaLnBrk="1" hangingPunct="1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s-CL" sz="1400" dirty="0" smtClean="0">
                <a:latin typeface="Calibri" pitchFamily="34" charset="0"/>
                <a:cs typeface="Calibri" pitchFamily="34" charset="0"/>
              </a:rPr>
              <a:t>Mayor </a:t>
            </a:r>
            <a:r>
              <a:rPr lang="es-CL" sz="1400" dirty="0">
                <a:latin typeface="Calibri" pitchFamily="34" charset="0"/>
                <a:cs typeface="Calibri" pitchFamily="34" charset="0"/>
              </a:rPr>
              <a:t>transparencia </a:t>
            </a:r>
            <a:endParaRPr lang="es-CL" sz="1400" dirty="0" smtClean="0">
              <a:latin typeface="Calibri" pitchFamily="34" charset="0"/>
              <a:cs typeface="Calibri" pitchFamily="34" charset="0"/>
            </a:endParaRPr>
          </a:p>
          <a:p>
            <a:pPr marL="324000" eaLnBrk="1" hangingPunct="1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s-CL" sz="1400" dirty="0" smtClean="0">
                <a:latin typeface="Calibri" pitchFamily="34" charset="0"/>
                <a:cs typeface="Calibri" pitchFamily="34" charset="0"/>
              </a:rPr>
              <a:t>Operaciones partes relacionadas</a:t>
            </a:r>
          </a:p>
          <a:p>
            <a:pPr marL="324000" eaLnBrk="1" hangingPunct="1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s-CL" sz="1400" dirty="0" smtClean="0">
                <a:latin typeface="Calibri" pitchFamily="34" charset="0"/>
                <a:cs typeface="Calibri" pitchFamily="34" charset="0"/>
              </a:rPr>
              <a:t>Condiciones de votación</a:t>
            </a:r>
          </a:p>
          <a:p>
            <a:pPr marL="324000" eaLnBrk="1" hangingPunct="1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s-CL" sz="1400" dirty="0" smtClean="0">
                <a:latin typeface="Calibri" pitchFamily="34" charset="0"/>
                <a:cs typeface="Calibri" pitchFamily="34" charset="0"/>
              </a:rPr>
              <a:t>Auditoría externa, independencia de juicio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CL" sz="1400" dirty="0" smtClean="0">
                <a:latin typeface="Calibri" pitchFamily="34" charset="0"/>
                <a:cs typeface="Calibri" pitchFamily="34" charset="0"/>
              </a:rPr>
              <a:t>Acreditación de intermediarios de valores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576659" y="1720260"/>
            <a:ext cx="3423326" cy="149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s-CL" sz="1400" u="sng" dirty="0" smtClean="0">
                <a:latin typeface="Calibri" pitchFamily="34" charset="0"/>
                <a:cs typeface="Calibri" pitchFamily="34" charset="0"/>
              </a:rPr>
              <a:t>Ley de Fondos</a:t>
            </a:r>
          </a:p>
          <a:p>
            <a:pPr algn="r" eaLnBrk="1" hangingPunct="1">
              <a:spcBef>
                <a:spcPct val="50000"/>
              </a:spcBef>
            </a:pPr>
            <a:r>
              <a:rPr lang="es-CL" sz="1400" dirty="0" smtClean="0">
                <a:latin typeface="Calibri" pitchFamily="34" charset="0"/>
                <a:cs typeface="Calibri" pitchFamily="34" charset="0"/>
              </a:rPr>
              <a:t>-  Acreditación AGF</a:t>
            </a:r>
          </a:p>
          <a:p>
            <a:pPr algn="r" eaLnBrk="1" hangingPunct="1">
              <a:spcBef>
                <a:spcPct val="50000"/>
              </a:spcBef>
              <a:buFontTx/>
              <a:buChar char="-"/>
            </a:pPr>
            <a:r>
              <a:rPr lang="es-CL" sz="1400" dirty="0" smtClean="0">
                <a:latin typeface="Calibri" pitchFamily="34" charset="0"/>
                <a:cs typeface="Calibri" pitchFamily="34" charset="0"/>
              </a:rPr>
              <a:t> Explicitar políticas de votación</a:t>
            </a:r>
          </a:p>
          <a:p>
            <a:pPr algn="r" eaLnBrk="1" hangingPunct="1">
              <a:spcBef>
                <a:spcPct val="50000"/>
              </a:spcBef>
              <a:buFontTx/>
              <a:buChar char="-"/>
            </a:pPr>
            <a:r>
              <a:rPr lang="es-MX" sz="1400" dirty="0" smtClean="0">
                <a:latin typeface="Calibri" pitchFamily="34" charset="0"/>
                <a:cs typeface="Calibri" pitchFamily="34" charset="0"/>
              </a:rPr>
              <a:t> Exigencias de gestión de riesgo y control interno para funcionamiento de una </a:t>
            </a:r>
            <a:r>
              <a:rPr lang="es-MX" sz="1400" dirty="0" err="1">
                <a:latin typeface="Calibri" pitchFamily="34" charset="0"/>
                <a:cs typeface="Calibri" pitchFamily="34" charset="0"/>
              </a:rPr>
              <a:t>A</a:t>
            </a:r>
            <a:r>
              <a:rPr lang="es-MX" sz="1400" dirty="0" err="1" smtClean="0">
                <a:latin typeface="Calibri" pitchFamily="34" charset="0"/>
                <a:cs typeface="Calibri" pitchFamily="34" charset="0"/>
              </a:rPr>
              <a:t>dm</a:t>
            </a:r>
            <a:r>
              <a:rPr lang="es-MX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s-CL" sz="1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663788" y="1700808"/>
            <a:ext cx="255628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CL" sz="1400" dirty="0" smtClean="0">
                <a:latin typeface="Calibri" pitchFamily="34" charset="0"/>
                <a:cs typeface="Calibri" pitchFamily="34" charset="0"/>
              </a:rPr>
              <a:t>Principios de GC y sistemas de gestión de riesgo y control interno de compañías de seguros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CL" sz="1400" dirty="0" smtClean="0">
                <a:latin typeface="Calibri" pitchFamily="34" charset="0"/>
                <a:cs typeface="Calibri" pitchFamily="34" charset="0"/>
              </a:rPr>
              <a:t>Gestión </a:t>
            </a:r>
            <a:r>
              <a:rPr lang="es-CL" sz="1400" dirty="0">
                <a:latin typeface="Calibri" pitchFamily="34" charset="0"/>
                <a:cs typeface="Calibri" pitchFamily="34" charset="0"/>
              </a:rPr>
              <a:t>de riesgo y control interno de </a:t>
            </a:r>
            <a:r>
              <a:rPr lang="es-CL" sz="1400" dirty="0" smtClean="0">
                <a:latin typeface="Calibri" pitchFamily="34" charset="0"/>
                <a:cs typeface="Calibri" pitchFamily="34" charset="0"/>
              </a:rPr>
              <a:t>intermediarios </a:t>
            </a:r>
            <a:r>
              <a:rPr lang="es-CL" sz="1400" dirty="0">
                <a:latin typeface="Calibri" pitchFamily="34" charset="0"/>
                <a:cs typeface="Calibri" pitchFamily="34" charset="0"/>
              </a:rPr>
              <a:t>de valores 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s-CL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6589191" y="3433350"/>
            <a:ext cx="1983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CL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2013</a:t>
            </a:r>
            <a:endParaRPr lang="es-E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863256" y="1196752"/>
            <a:ext cx="943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La Polar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948052" y="1206044"/>
            <a:ext cx="662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FASA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3419872" y="1196752"/>
            <a:ext cx="1240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Pehuenche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107504" y="1052736"/>
            <a:ext cx="18405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Casos emblemáticos</a:t>
            </a:r>
            <a:endParaRPr lang="es-E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6372199" y="4293096"/>
            <a:ext cx="2771801" cy="149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r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CL" sz="1400" dirty="0" smtClean="0">
                <a:latin typeface="Calibri" pitchFamily="34" charset="0"/>
                <a:cs typeface="Calibri" pitchFamily="34" charset="0"/>
              </a:rPr>
              <a:t>NCG 341: Autoevaluación sobre GC y publicación de resultados</a:t>
            </a:r>
          </a:p>
          <a:p>
            <a:pPr marL="285750" indent="-285750" algn="r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CL" sz="1400" dirty="0" smtClean="0">
                <a:latin typeface="Calibri" pitchFamily="34" charset="0"/>
                <a:cs typeface="Calibri" pitchFamily="34" charset="0"/>
              </a:rPr>
              <a:t>Norma que mejora estándares de gobierno corporativo de auditoras externas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54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CL" sz="3600" b="1" dirty="0" smtClean="0">
                <a:latin typeface="Century Gothic" pitchFamily="34" charset="0"/>
                <a:cs typeface="Levenim MT" pitchFamily="2" charset="-79"/>
              </a:rPr>
              <a:t>Avances de la SVS</a:t>
            </a:r>
            <a:endParaRPr lang="es-CL" sz="3600" b="1" dirty="0">
              <a:latin typeface="Century Gothic" pitchFamily="34" charset="0"/>
              <a:cs typeface="Levenim MT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24536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r>
              <a:rPr lang="es-CL" sz="2400" dirty="0" smtClean="0"/>
              <a:t>Es </a:t>
            </a:r>
            <a:r>
              <a:rPr lang="es-CL" sz="2400" dirty="0"/>
              <a:t>un vehículo que permite informar –de una manera estandarizada y a través de un medio creíble- acerca de las prácticas que tienen las sociedades, lo que reduce los costos de transacción y coordinación de aquellas empresas interesadas en señalizar al mercado sobre la calidad de su </a:t>
            </a:r>
            <a:r>
              <a:rPr lang="es-CL" sz="2400" dirty="0" smtClean="0"/>
              <a:t>GC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endParaRPr lang="es-MX" sz="2400" dirty="0" smtClean="0"/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r>
              <a:rPr lang="es-MX" sz="2400" dirty="0" smtClean="0"/>
              <a:t>No apunta a ser una guía exhaustiva ni suficiente sobre el criterio de un buen Gobierno Corporativo, sino que </a:t>
            </a:r>
            <a:r>
              <a:rPr lang="es-CL" sz="2400" dirty="0" smtClean="0"/>
              <a:t>es </a:t>
            </a:r>
            <a:r>
              <a:rPr lang="es-CL" sz="2400" dirty="0"/>
              <a:t>un </a:t>
            </a:r>
            <a:r>
              <a:rPr lang="es-CL" sz="2400" dirty="0" smtClean="0"/>
              <a:t>elemento que complementa la información que manejan los inversionistas sobre las sociedades</a:t>
            </a:r>
            <a:endParaRPr lang="es-CL" sz="2400" dirty="0"/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endParaRPr lang="es-CL" sz="2400" dirty="0"/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endParaRPr lang="es-CL" sz="2400" dirty="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468992" y="744503"/>
            <a:ext cx="82074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600" dirty="0" smtClean="0">
                <a:solidFill>
                  <a:srgbClr val="1B89B5"/>
                </a:solidFill>
                <a:latin typeface="Century Gothic" pitchFamily="34" charset="0"/>
                <a:cs typeface="Levenim MT" pitchFamily="2" charset="-79"/>
              </a:rPr>
              <a:t>NCG 341: Una iniciativa de Autorregulación</a:t>
            </a:r>
            <a:endParaRPr lang="es-CL" sz="2600" dirty="0">
              <a:solidFill>
                <a:srgbClr val="1B89B5"/>
              </a:solidFill>
              <a:latin typeface="Century Gothic" pitchFamily="34" charset="0"/>
              <a:cs typeface="Levenim MT" pitchFamily="2" charset="-79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48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CL" sz="3600" b="1" dirty="0" smtClean="0">
                <a:latin typeface="Century Gothic" pitchFamily="34" charset="0"/>
                <a:cs typeface="Levenim MT" pitchFamily="2" charset="-79"/>
              </a:rPr>
              <a:t>Avances de la SVS</a:t>
            </a:r>
            <a:endParaRPr lang="es-CL" sz="3600" b="1" dirty="0">
              <a:latin typeface="Century Gothic" pitchFamily="34" charset="0"/>
              <a:cs typeface="Levenim MT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24536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r>
              <a:rPr lang="es-CL" sz="2400" dirty="0" smtClean="0"/>
              <a:t>La </a:t>
            </a:r>
            <a:r>
              <a:rPr lang="es-CL" sz="2400" dirty="0"/>
              <a:t>difusión de información sobre las prácticas del GC: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Ø"/>
            </a:pPr>
            <a:r>
              <a:rPr lang="es-CL" sz="2000" dirty="0"/>
              <a:t>Precipita el cuestionamiento interno de las actuales políticas de GC en las empresas, y da incentivos a adoptar las mejores prácticas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Ø"/>
            </a:pPr>
            <a:r>
              <a:rPr lang="es-CL" sz="2000" dirty="0"/>
              <a:t>Aumenta el nivel de confianza en el mercado, especialmente de los inversionistas, por contar con mayor y mejor información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endParaRPr lang="es-CL" sz="2400" dirty="0"/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r>
              <a:rPr lang="es-CL" sz="2400" dirty="0"/>
              <a:t>En el contexto de globalización ya descrito, mercados que convergen hacia las mejores prácticas, y en que éstas son públicamente informadas, se constituyen en un importante foco de atracción para inversionistas foráneos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endParaRPr lang="es-CL" sz="2400" dirty="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468992" y="744503"/>
            <a:ext cx="82074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600" dirty="0" smtClean="0">
                <a:solidFill>
                  <a:srgbClr val="1B89B5"/>
                </a:solidFill>
                <a:latin typeface="Century Gothic" pitchFamily="34" charset="0"/>
                <a:cs typeface="Levenim MT" pitchFamily="2" charset="-79"/>
              </a:rPr>
              <a:t>NCG 341: Una iniciativa de Autorregulación</a:t>
            </a:r>
            <a:endParaRPr lang="es-CL" sz="2600" dirty="0">
              <a:solidFill>
                <a:srgbClr val="1B89B5"/>
              </a:solidFill>
              <a:latin typeface="Century Gothic" pitchFamily="34" charset="0"/>
              <a:cs typeface="Levenim MT" pitchFamily="2" charset="-79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42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CL" sz="3600" b="1" dirty="0" smtClean="0">
                <a:latin typeface="Century Gothic" pitchFamily="34" charset="0"/>
                <a:cs typeface="Levenim MT" pitchFamily="2" charset="-79"/>
              </a:rPr>
              <a:t>Y a propósito de los GC en el contexto de internacionalización…</a:t>
            </a:r>
            <a:endParaRPr lang="es-CL" sz="3600" b="1" dirty="0">
              <a:latin typeface="Century Gothic" pitchFamily="34" charset="0"/>
              <a:cs typeface="Levenim MT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517232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r>
              <a:rPr lang="es-CL" sz="2800" dirty="0"/>
              <a:t>Mejoras en Transparencia de Prácticas de Gobierno Corporativo  y </a:t>
            </a:r>
            <a:r>
              <a:rPr lang="es-CL" sz="2800" i="1" dirty="0" err="1" smtClean="0"/>
              <a:t>Accountability</a:t>
            </a:r>
            <a:endParaRPr lang="es-CL" sz="2800" dirty="0"/>
          </a:p>
          <a:p>
            <a:pPr lvl="1"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Ø"/>
            </a:pPr>
            <a:r>
              <a:rPr lang="es-CL" sz="2400" dirty="0"/>
              <a:t>Fortalece reputación y confianza en el mercado, tanto para inversionistas nacionales como extranjeros</a:t>
            </a:r>
          </a:p>
          <a:p>
            <a:pPr lvl="2"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</a:pPr>
            <a:r>
              <a:rPr lang="es-CL" sz="2000" dirty="0"/>
              <a:t>Regulación genera externalidades positivas, lo que se traduce en incentivos a emplear el mercado local para obtener financiamiento e invertir</a:t>
            </a:r>
          </a:p>
          <a:p>
            <a:pPr lvl="2"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</a:pPr>
            <a:r>
              <a:rPr lang="es-CL" sz="2000" dirty="0" smtClean="0"/>
              <a:t>Información ayuda a resolver </a:t>
            </a:r>
            <a:r>
              <a:rPr lang="es-CL" sz="2000" dirty="0"/>
              <a:t>problemas de selección adversa y permite elección de empresas con mejores estándares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endParaRPr lang="es-CL" sz="24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73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CL" sz="3600" b="1" dirty="0">
                <a:latin typeface="Century Gothic" pitchFamily="34" charset="0"/>
                <a:cs typeface="Levenim MT" pitchFamily="2" charset="-79"/>
              </a:rPr>
              <a:t>Y a propósito de los GC en el contexto de internacionalización…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2453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None/>
            </a:pPr>
            <a:r>
              <a:rPr lang="es-CL" sz="3000" dirty="0" smtClean="0"/>
              <a:t>Norma </a:t>
            </a:r>
            <a:r>
              <a:rPr lang="es-CL" sz="3000" dirty="0"/>
              <a:t>en consulta: oferta pública de valores extranjeros en Chile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r>
              <a:rPr lang="es-CL" sz="2600" dirty="0"/>
              <a:t>Creación de Segmento Emergente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Ø"/>
            </a:pPr>
            <a:r>
              <a:rPr lang="es-CL" sz="2000" dirty="0"/>
              <a:t>Regulación de las Bolsas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r>
              <a:rPr lang="es-CL" sz="2600" dirty="0"/>
              <a:t>Simplificación Requisitos para Colocaciones Primarias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Ø"/>
            </a:pPr>
            <a:r>
              <a:rPr lang="es-CL" sz="2000" dirty="0"/>
              <a:t>Sólo proveer Información del Mercado de Origen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r>
              <a:rPr lang="es-CL" sz="2600" dirty="0"/>
              <a:t>Facilita </a:t>
            </a:r>
            <a:r>
              <a:rPr lang="es-CL" sz="2600" i="1" dirty="0"/>
              <a:t>Cross-</a:t>
            </a:r>
            <a:r>
              <a:rPr lang="es-CL" sz="2600" i="1" dirty="0" err="1"/>
              <a:t>Listing</a:t>
            </a:r>
            <a:endParaRPr lang="es-CL" sz="2600" i="1" dirty="0"/>
          </a:p>
          <a:p>
            <a:pPr lvl="1"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Ø"/>
            </a:pPr>
            <a:r>
              <a:rPr lang="es-CL" sz="2000" dirty="0"/>
              <a:t>Acuerdo entre Reguladores (disponibilidad de la información del emisor)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endParaRPr lang="es-CL" sz="24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01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CL" sz="3600" b="1" dirty="0" smtClean="0">
                <a:latin typeface="Century Gothic" pitchFamily="34" charset="0"/>
                <a:cs typeface="Levenim MT" pitchFamily="2" charset="-79"/>
              </a:rPr>
              <a:t>Algunos temas de futuro sobre GC</a:t>
            </a:r>
            <a:endParaRPr lang="es-CL" sz="3600" b="1" dirty="0">
              <a:latin typeface="Century Gothic" pitchFamily="34" charset="0"/>
              <a:cs typeface="Levenim MT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r>
              <a:rPr lang="es-CL" sz="2400" dirty="0"/>
              <a:t>Superintendencia de Valores y Seguros (Proyecto Comisión de Valores y Seguros)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endParaRPr lang="es-CL" sz="2400" dirty="0" smtClean="0"/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r>
              <a:rPr lang="es-CL" sz="2400" dirty="0" smtClean="0"/>
              <a:t>Clasificadoras de Riesgo (Norma en proceso)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Ø"/>
            </a:pPr>
            <a:r>
              <a:rPr lang="es-CL" sz="2000" dirty="0" smtClean="0"/>
              <a:t>Impulsar la definición de políticas por parte del directorio para hacerse cargo de conflictos de interés, idoneidad, e independencia de juicio dentro de la sociedad (manejo de información confidencial; programas de formación continua y capacitación; estructura de cobros de honorarios; actuación de socios, trabajadores u otros)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endParaRPr lang="es-CL" sz="2400" dirty="0" smtClean="0"/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endParaRPr lang="es-CL" sz="2400" dirty="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468992" y="744503"/>
            <a:ext cx="82074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600" dirty="0">
                <a:solidFill>
                  <a:srgbClr val="1B89B5"/>
                </a:solidFill>
                <a:latin typeface="Century Gothic" pitchFamily="34" charset="0"/>
                <a:cs typeface="Levenim MT" pitchFamily="2" charset="-79"/>
              </a:rPr>
              <a:t>Perfeccionamiento al Gobierno Corporativo de: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76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CL" sz="3600" b="1" dirty="0">
                <a:latin typeface="Century Gothic" pitchFamily="34" charset="0"/>
                <a:cs typeface="Levenim MT" pitchFamily="2" charset="-79"/>
              </a:rPr>
              <a:t>Algunos temas de futuro sobre GC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r>
              <a:rPr lang="es-CL" sz="2400" dirty="0" smtClean="0"/>
              <a:t>Empresas de Auditoría Externa (Norma en proceso). Interpela al directorio a definir políticas sobre: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Ø"/>
            </a:pPr>
            <a:r>
              <a:rPr lang="es-CL" sz="2000" dirty="0"/>
              <a:t>Requisitos de idoneidad técnica de su personal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Ø"/>
            </a:pPr>
            <a:r>
              <a:rPr lang="es-CL" sz="2000" dirty="0" smtClean="0"/>
              <a:t>Servicios </a:t>
            </a:r>
            <a:r>
              <a:rPr lang="es-CL" sz="2000" dirty="0"/>
              <a:t>que la EAE y su personal no están autorizados a </a:t>
            </a:r>
            <a:r>
              <a:rPr lang="es-CL" sz="2000" dirty="0" smtClean="0"/>
              <a:t>realizar</a:t>
            </a:r>
            <a:endParaRPr lang="es-CL" sz="2000" dirty="0"/>
          </a:p>
          <a:p>
            <a:pPr lvl="1"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Ø"/>
            </a:pPr>
            <a:r>
              <a:rPr lang="es-CL" sz="2000" dirty="0" smtClean="0"/>
              <a:t>Estructura </a:t>
            </a:r>
            <a:r>
              <a:rPr lang="es-CL" sz="2000" dirty="0"/>
              <a:t>de cobros de honorarios de la </a:t>
            </a:r>
            <a:r>
              <a:rPr lang="es-CL" sz="2000" dirty="0" smtClean="0"/>
              <a:t>EAE</a:t>
            </a:r>
            <a:endParaRPr lang="es-CL" sz="2000" dirty="0"/>
          </a:p>
          <a:p>
            <a:pPr lvl="1"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Ø"/>
            </a:pPr>
            <a:r>
              <a:rPr lang="es-CL" sz="2000" dirty="0" smtClean="0"/>
              <a:t>Actuar </a:t>
            </a:r>
            <a:r>
              <a:rPr lang="es-CL" sz="2000" dirty="0"/>
              <a:t>de todo el personal de la EAE, </a:t>
            </a:r>
            <a:r>
              <a:rPr lang="es-CL" sz="2000" dirty="0" smtClean="0"/>
              <a:t>y capacitación respecto </a:t>
            </a:r>
            <a:r>
              <a:rPr lang="es-CL" sz="2000" dirty="0"/>
              <a:t>de tales </a:t>
            </a:r>
            <a:r>
              <a:rPr lang="es-CL" sz="2000" dirty="0" smtClean="0"/>
              <a:t>principios</a:t>
            </a:r>
            <a:endParaRPr lang="es-CL" sz="2000" dirty="0"/>
          </a:p>
          <a:p>
            <a:pPr lvl="1"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Ø"/>
            </a:pPr>
            <a:r>
              <a:rPr lang="es-CL" sz="2000" dirty="0" smtClean="0"/>
              <a:t>Mecanismos </a:t>
            </a:r>
            <a:r>
              <a:rPr lang="es-CL" sz="2000" dirty="0"/>
              <a:t>para comunicar irregularidades o delitos a los socios de la EAE, la empresa auditada o el organismo fiscalizador </a:t>
            </a:r>
            <a:r>
              <a:rPr lang="es-CL" sz="2000" dirty="0" smtClean="0"/>
              <a:t>pertinente</a:t>
            </a:r>
            <a:endParaRPr lang="es-CL" sz="2000" dirty="0"/>
          </a:p>
          <a:p>
            <a:pPr lvl="1"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Ø"/>
            </a:pPr>
            <a:r>
              <a:rPr lang="es-CL" sz="2000" dirty="0" smtClean="0"/>
              <a:t>Definición de política de rotación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endParaRPr lang="es-CL" sz="2400" dirty="0" smtClean="0">
              <a:solidFill>
                <a:srgbClr val="FF0000"/>
              </a:solidFill>
            </a:endParaRPr>
          </a:p>
          <a:p>
            <a:pPr lvl="1"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Ø"/>
            </a:pPr>
            <a:endParaRPr lang="es-CL" sz="2000" dirty="0" smtClean="0"/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Ø"/>
            </a:pPr>
            <a:endParaRPr lang="es-CL" sz="2400" dirty="0"/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1B89B5"/>
              </a:buClr>
              <a:buFont typeface="Wingdings" panose="05000000000000000000" pitchFamily="2" charset="2"/>
              <a:buChar char="§"/>
            </a:pPr>
            <a:endParaRPr lang="es-CL" sz="2400" dirty="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468992" y="744503"/>
            <a:ext cx="82074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600" dirty="0">
                <a:solidFill>
                  <a:srgbClr val="1B89B5"/>
                </a:solidFill>
                <a:latin typeface="Century Gothic" pitchFamily="34" charset="0"/>
                <a:cs typeface="Levenim MT" pitchFamily="2" charset="-79"/>
              </a:rPr>
              <a:t>Perfeccionamiento al Gobierno Corporativo de: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rrow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2390</TotalTime>
  <Words>1003</Words>
  <Application>Microsoft Office PowerPoint</Application>
  <PresentationFormat>Presentación en pantalla (4:3)</PresentationFormat>
  <Paragraphs>119</Paragraphs>
  <Slides>11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Tema de Office</vt:lpstr>
      <vt:lpstr>1_Tema de Office</vt:lpstr>
      <vt:lpstr>Presentación de PowerPoint</vt:lpstr>
      <vt:lpstr>¿Por qué avanzar en GC?</vt:lpstr>
      <vt:lpstr>¿Qué ha hecho la SVS estos años?</vt:lpstr>
      <vt:lpstr>Avances de la SVS</vt:lpstr>
      <vt:lpstr>Avances de la SVS</vt:lpstr>
      <vt:lpstr>Y a propósito de los GC en el contexto de internacionalización…</vt:lpstr>
      <vt:lpstr>Y a propósito de los GC en el contexto de internacionalización…</vt:lpstr>
      <vt:lpstr>Algunos temas de futuro sobre GC</vt:lpstr>
      <vt:lpstr>Algunos temas de futuro sobre GC</vt:lpstr>
      <vt:lpstr>Presentación de PowerPoint</vt:lpstr>
      <vt:lpstr>Algunos temas de futuro sobre GC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Rodríguez Rodríguez Roxana Graciela</dc:creator>
  <cp:lastModifiedBy>Alvarado Díaz-Romero Carlos</cp:lastModifiedBy>
  <cp:revision>186</cp:revision>
  <dcterms:created xsi:type="dcterms:W3CDTF">2013-03-27T12:46:05Z</dcterms:created>
  <dcterms:modified xsi:type="dcterms:W3CDTF">2013-08-23T21:13:36Z</dcterms:modified>
</cp:coreProperties>
</file>